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4"/>
  </p:sldMasterIdLst>
  <p:notesMasterIdLst>
    <p:notesMasterId r:id="rId20"/>
  </p:notesMasterIdLst>
  <p:handoutMasterIdLst>
    <p:handoutMasterId r:id="rId21"/>
  </p:handoutMasterIdLst>
  <p:sldIdLst>
    <p:sldId id="447" r:id="rId5"/>
    <p:sldId id="446" r:id="rId6"/>
    <p:sldId id="460" r:id="rId7"/>
    <p:sldId id="459" r:id="rId8"/>
    <p:sldId id="458" r:id="rId9"/>
    <p:sldId id="457" r:id="rId10"/>
    <p:sldId id="456" r:id="rId11"/>
    <p:sldId id="455" r:id="rId12"/>
    <p:sldId id="454" r:id="rId13"/>
    <p:sldId id="453" r:id="rId14"/>
    <p:sldId id="452" r:id="rId15"/>
    <p:sldId id="451" r:id="rId16"/>
    <p:sldId id="450" r:id="rId17"/>
    <p:sldId id="449" r:id="rId18"/>
    <p:sldId id="448" r:id="rId19"/>
  </p:sldIdLst>
  <p:sldSz cx="12192000" cy="6858000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5496"/>
    <a:srgbClr val="00A2E4"/>
    <a:srgbClr val="3399FF"/>
    <a:srgbClr val="E05A22"/>
    <a:srgbClr val="CCECFF"/>
    <a:srgbClr val="FF5050"/>
    <a:srgbClr val="FFCC99"/>
    <a:srgbClr val="CC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9533" autoAdjust="0"/>
  </p:normalViewPr>
  <p:slideViewPr>
    <p:cSldViewPr snapToGrid="0" snapToObjects="1">
      <p:cViewPr varScale="1">
        <p:scale>
          <a:sx n="59" d="100"/>
          <a:sy n="59" d="100"/>
        </p:scale>
        <p:origin x="75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-804"/>
    </p:cViewPr>
  </p:sorterViewPr>
  <p:notesViewPr>
    <p:cSldViewPr snapToGrid="0" snapToObjects="1">
      <p:cViewPr varScale="1">
        <p:scale>
          <a:sx n="64" d="100"/>
          <a:sy n="64" d="100"/>
        </p:scale>
        <p:origin x="-3082" y="-6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2D8A1E-D52C-4304-8434-C4E1A2E00059}" type="datetimeFigureOut">
              <a:rPr lang="en-US">
                <a:latin typeface="Tahoma" panose="020B0604030504040204" pitchFamily="34" charset="0"/>
              </a:rPr>
              <a:pPr>
                <a:defRPr/>
              </a:pPr>
              <a:t>4/21/2022</a:t>
            </a:fld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5D548D-CE9B-4D8F-AC57-8A9BC0BA492A}" type="slidenum">
              <a:rPr lang="en-US">
                <a:latin typeface="Tahoma" panose="020B0604030504040204" pitchFamily="34" charset="0"/>
              </a:rPr>
              <a:pPr>
                <a:defRPr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11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fld id="{4AD44489-E495-4718-8D9A-86FB8F2139E1}" type="datetimeFigureOut">
              <a:rPr lang="en-US" smtClean="0"/>
              <a:pPr>
                <a:defRPr/>
              </a:pPr>
              <a:t>4/21/2022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5" tIns="46237" rIns="92475" bIns="4623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9" y="4387137"/>
            <a:ext cx="5560060" cy="4156234"/>
          </a:xfrm>
          <a:prstGeom prst="rect">
            <a:avLst/>
          </a:prstGeom>
        </p:spPr>
        <p:txBody>
          <a:bodyPr vert="horz" lIns="92475" tIns="46237" rIns="92475" bIns="46237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fld id="{CCFAB296-A647-4183-9CB4-02D9028B8B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02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F6BFD9-B3D5-CA4E-A9D9-773DBB006D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990" y="3012382"/>
            <a:ext cx="6402797" cy="24811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>
              <a:lnSpc>
                <a:spcPct val="200000"/>
              </a:lnSpc>
            </a:pPr>
            <a:r>
              <a:rPr lang="en-US" dirty="0"/>
              <a:t>Presenter’s Name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Position, Organization</a:t>
            </a:r>
          </a:p>
          <a:p>
            <a:pPr>
              <a:lnSpc>
                <a:spcPct val="200000"/>
              </a:lnSpc>
            </a:pPr>
            <a:r>
              <a:rPr lang="en-US" dirty="0"/>
              <a:t>Presenter’s Name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Position, Organization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39F29B1-36B3-CE42-87EE-544FC030C2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6990" y="5877911"/>
            <a:ext cx="6376476" cy="6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1797F-BBE2-1041-A32C-C67904DB0D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990" y="1401160"/>
            <a:ext cx="6461143" cy="1306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35AE6B-B104-4623-8AE8-795FF344B9D3}"/>
              </a:ext>
            </a:extLst>
          </p:cNvPr>
          <p:cNvSpPr/>
          <p:nvPr userDrawn="1"/>
        </p:nvSpPr>
        <p:spPr>
          <a:xfrm>
            <a:off x="12036552" y="0"/>
            <a:ext cx="155448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1839AC2-555B-4E75-8628-F1D27CCE66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792" y="374904"/>
            <a:ext cx="144795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8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reet&#10;&#10;Description automatically generated">
            <a:extLst>
              <a:ext uri="{FF2B5EF4-FFF2-40B4-BE49-F238E27FC236}">
                <a16:creationId xmlns:a16="http://schemas.microsoft.com/office/drawing/2014/main" id="{62ECC38B-9C6F-6742-8BCA-576B5E88D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88952" cy="91335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4A52EE-86B8-43E6-A7AE-EB43655B6338}"/>
              </a:ext>
            </a:extLst>
          </p:cNvPr>
          <p:cNvCxnSpPr/>
          <p:nvPr userDrawn="1"/>
        </p:nvCxnSpPr>
        <p:spPr>
          <a:xfrm>
            <a:off x="457200" y="3429000"/>
            <a:ext cx="91420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03758-B132-2945-B787-1B6B7AAAE4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8600"/>
            <a:ext cx="11274552" cy="4572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8AFE71-CD08-7245-A18B-4FA5E8E5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11274552" cy="395935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032"/>
              </a:spcBef>
              <a:buClr>
                <a:srgbClr val="005496"/>
              </a:buClr>
              <a:buFont typeface="Arial" pitchFamily="34" charset="0"/>
              <a:buChar char="•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buClr>
                <a:srgbClr val="005496"/>
              </a:buClr>
              <a:defRPr sz="2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9F0B4D8-4094-704B-A256-FCF55FDC8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2800" y="6446520"/>
            <a:ext cx="758952" cy="182880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314AC9-D460-4A82-8AA8-CC6B18688E1C}"/>
              </a:ext>
            </a:extLst>
          </p:cNvPr>
          <p:cNvSpPr/>
          <p:nvPr userDrawn="1"/>
        </p:nvSpPr>
        <p:spPr>
          <a:xfrm>
            <a:off x="12034281" y="0"/>
            <a:ext cx="155448" cy="9144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B22BAE-1B5C-489F-83F7-120DD7E3E6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" y="6172200"/>
            <a:ext cx="120663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6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reet&#10;&#10;Description automatically generated">
            <a:extLst>
              <a:ext uri="{FF2B5EF4-FFF2-40B4-BE49-F238E27FC236}">
                <a16:creationId xmlns:a16="http://schemas.microsoft.com/office/drawing/2014/main" id="{62ECC38B-9C6F-6742-8BCA-576B5E88D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88952" cy="91335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4A52EE-86B8-43E6-A7AE-EB43655B6338}"/>
              </a:ext>
            </a:extLst>
          </p:cNvPr>
          <p:cNvCxnSpPr/>
          <p:nvPr userDrawn="1"/>
        </p:nvCxnSpPr>
        <p:spPr>
          <a:xfrm>
            <a:off x="457200" y="3429000"/>
            <a:ext cx="91420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03758-B132-2945-B787-1B6B7AAAE4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8600"/>
            <a:ext cx="11274552" cy="4572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8AFE71-CD08-7245-A18B-4FA5E8E5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5413248" cy="395935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032"/>
              </a:spcBef>
              <a:buClr>
                <a:srgbClr val="005496"/>
              </a:buClr>
              <a:buFont typeface="Arial" pitchFamily="34" charset="0"/>
              <a:buChar char="•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buClr>
                <a:srgbClr val="005496"/>
              </a:buClr>
              <a:defRPr sz="2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9F0B4D8-4094-704B-A256-FCF55FDC8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2800" y="6446520"/>
            <a:ext cx="758952" cy="182880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314AC9-D460-4A82-8AA8-CC6B18688E1C}"/>
              </a:ext>
            </a:extLst>
          </p:cNvPr>
          <p:cNvSpPr/>
          <p:nvPr userDrawn="1"/>
        </p:nvSpPr>
        <p:spPr>
          <a:xfrm>
            <a:off x="12034281" y="0"/>
            <a:ext cx="155448" cy="9144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B22BAE-1B5C-489F-83F7-120DD7E3E6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" y="6172200"/>
            <a:ext cx="1206631" cy="4572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76F153-B49A-46CE-9A90-F6D729A0BF8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21555" y="1600200"/>
            <a:ext cx="5413248" cy="395935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032"/>
              </a:spcBef>
              <a:buClr>
                <a:srgbClr val="005496"/>
              </a:buClr>
              <a:buFont typeface="Arial" pitchFamily="34" charset="0"/>
              <a:buChar char="•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buClr>
                <a:srgbClr val="005496"/>
              </a:buClr>
              <a:defRPr sz="2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14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8AFE71-CD08-7245-A18B-4FA5E8E5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8600"/>
            <a:ext cx="11274552" cy="548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032"/>
              </a:spcBef>
              <a:buClr>
                <a:srgbClr val="005496"/>
              </a:buClr>
              <a:buFont typeface="Arial" pitchFamily="34" charset="0"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buClr>
                <a:srgbClr val="005496"/>
              </a:buClr>
              <a:defRPr sz="2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9F0B4D8-4094-704B-A256-FCF55FDC8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2800" y="6446520"/>
            <a:ext cx="758952" cy="182880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96B04D-2FBB-48E4-8360-90523E27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9" y="6172200"/>
            <a:ext cx="120663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  <p:sldLayoutId id="2147483692" r:id="rId3"/>
    <p:sldLayoutId id="214748369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c.gov/network-outage-reporting-system-nors" TargetMode="External"/><Relationship Id="rId2" Type="http://schemas.openxmlformats.org/officeDocument/2006/relationships/hyperlink" Target="https://opendata.fcc.gov/Public-Safety/CSRIC-Best-Practices/qb45-rw2t/d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p.atis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moran@atis.org" TargetMode="External"/><Relationship Id="rId2" Type="http://schemas.openxmlformats.org/officeDocument/2006/relationships/hyperlink" Target="mailto:jwohlgemuth@ati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tis.org/nrs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34BA78-15DB-9B41-9C6E-064A8AADA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The primary objective of Best Practices is to provide guidance, based on assembled industry expertise and experience, for network reliability and resiliency.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0F632F-4B5E-4409-86BF-52563FC595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February 11,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C537E8-CE33-4702-9D02-9EDEBB4A8D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Best Practices Tutorial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5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Practices Recommended Keywords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70992"/>
            <a:ext cx="11274552" cy="3959352"/>
          </a:xfrm>
        </p:spPr>
        <p:txBody>
          <a:bodyPr numCol="2"/>
          <a:lstStyle/>
          <a:p>
            <a:r>
              <a:rPr lang="en-US" sz="1400" b="1" dirty="0"/>
              <a:t>Access Control</a:t>
            </a:r>
          </a:p>
          <a:p>
            <a:pPr lvl="1"/>
            <a:r>
              <a:rPr lang="en-US" sz="1400" dirty="0"/>
              <a:t>Limiting and/or documenting physical access to buildings, equipment and/or systems.</a:t>
            </a:r>
          </a:p>
          <a:p>
            <a:r>
              <a:rPr lang="en-US" sz="1400" b="1" dirty="0"/>
              <a:t>Buildings</a:t>
            </a:r>
          </a:p>
          <a:p>
            <a:pPr lvl="1"/>
            <a:r>
              <a:rPr lang="en-US" sz="1400" dirty="0"/>
              <a:t>Physical structures that house communications equipment or employees.</a:t>
            </a:r>
          </a:p>
          <a:p>
            <a:r>
              <a:rPr lang="en-US" sz="1400" b="1" dirty="0"/>
              <a:t>Business Continuity</a:t>
            </a:r>
          </a:p>
          <a:p>
            <a:pPr lvl="1"/>
            <a:r>
              <a:rPr lang="en-US" sz="1400" dirty="0"/>
              <a:t>Corporate wide program that has been established for the purpose of internal planning for and responding to emergency situations impacting services, employees or assets.</a:t>
            </a:r>
          </a:p>
          <a:p>
            <a:r>
              <a:rPr lang="en-US" sz="1400" b="1" dirty="0"/>
              <a:t>Contractors &amp; Vendors</a:t>
            </a:r>
          </a:p>
          <a:p>
            <a:pPr lvl="1"/>
            <a:r>
              <a:rPr lang="en-US" sz="1400" dirty="0"/>
              <a:t>Non-employees working on behalf of the company or providing goods/services (not visitors).</a:t>
            </a:r>
          </a:p>
          <a:p>
            <a:r>
              <a:rPr lang="en-US" sz="1400" b="1" dirty="0"/>
              <a:t>Corporate Ethics</a:t>
            </a:r>
          </a:p>
          <a:p>
            <a:pPr lvl="1"/>
            <a:r>
              <a:rPr lang="en-US" sz="1400" dirty="0"/>
              <a:t>Corporate values and integrity for organizations supporting public communications infrastructure.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400" b="1" dirty="0"/>
              <a:t>Cyber Security</a:t>
            </a:r>
          </a:p>
          <a:p>
            <a:pPr lvl="1"/>
            <a:r>
              <a:rPr lang="en-US" sz="1400" dirty="0"/>
              <a:t>The protection of information and systems against unauthorized disclosure, transfer, modification, or destruction, whether accidental or intentional.</a:t>
            </a:r>
          </a:p>
          <a:p>
            <a:r>
              <a:rPr lang="en-US" sz="1400" b="1" dirty="0"/>
              <a:t>Disaster Recovery</a:t>
            </a:r>
          </a:p>
          <a:p>
            <a:pPr lvl="1"/>
            <a:r>
              <a:rPr lang="en-US" sz="1400" dirty="0"/>
              <a:t>Steps taken after an emergency event has occurred to recover from the event.</a:t>
            </a:r>
          </a:p>
          <a:p>
            <a:r>
              <a:rPr lang="en-US" sz="1400" b="1" dirty="0"/>
              <a:t>Documentation</a:t>
            </a:r>
          </a:p>
          <a:p>
            <a:pPr lvl="1"/>
            <a:r>
              <a:rPr lang="en-US" sz="1400" dirty="0"/>
              <a:t>Information concerning the operation/location of communications equipment and networks. This DOES NOT necessarily include everything written but may include information in a draft format.</a:t>
            </a:r>
          </a:p>
          <a:p>
            <a:r>
              <a:rPr lang="en-US" sz="1400" b="1" dirty="0"/>
              <a:t>Emergency Preparedness</a:t>
            </a:r>
          </a:p>
          <a:p>
            <a:pPr lvl="1"/>
            <a:r>
              <a:rPr lang="en-US" sz="1400" dirty="0"/>
              <a:t>Steps taken prior to an emergency event occurring that will facilitate the restoration from the event.</a:t>
            </a:r>
          </a:p>
          <a:p>
            <a:r>
              <a:rPr lang="en-US" sz="1400" b="1" dirty="0"/>
              <a:t>Encryption</a:t>
            </a:r>
          </a:p>
          <a:p>
            <a:pPr lvl="1"/>
            <a:r>
              <a:rPr lang="en-US" sz="1400" dirty="0"/>
              <a:t>Steps taken to make data unusable to any other person(s) or system(s) other than for whom it is intended.</a:t>
            </a:r>
          </a:p>
          <a:p>
            <a:endParaRPr lang="en-US" sz="14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1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Practices Recommended Keywords (continued)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48267"/>
            <a:ext cx="11274552" cy="3959352"/>
          </a:xfrm>
        </p:spPr>
        <p:txBody>
          <a:bodyPr numCol="2"/>
          <a:lstStyle/>
          <a:p>
            <a:r>
              <a:rPr lang="en-US" sz="1400" b="1" dirty="0"/>
              <a:t>Facilities-Transport</a:t>
            </a:r>
          </a:p>
          <a:p>
            <a:pPr lvl="1"/>
            <a:r>
              <a:rPr lang="en-US" sz="1400" dirty="0"/>
              <a:t>Inter-office facilities used to carry communications (e.g., copper, fiber, free space).</a:t>
            </a:r>
          </a:p>
          <a:p>
            <a:r>
              <a:rPr lang="en-US" sz="1400" b="1" dirty="0"/>
              <a:t>Fire</a:t>
            </a:r>
          </a:p>
          <a:p>
            <a:pPr lvl="1"/>
            <a:r>
              <a:rPr lang="en-US" sz="1400" dirty="0"/>
              <a:t>Preventing, controlling, or extinguishing combustion of materials at or near telecommunications equipment.</a:t>
            </a:r>
          </a:p>
          <a:p>
            <a:r>
              <a:rPr lang="en-US" sz="1400" b="1"/>
              <a:t>Guard Services</a:t>
            </a:r>
            <a:endParaRPr lang="en-US" sz="1400" b="1" dirty="0"/>
          </a:p>
          <a:p>
            <a:pPr lvl="1"/>
            <a:r>
              <a:rPr lang="en-US" sz="1400" dirty="0"/>
              <a:t>People tasked for safeguarding facilities, physical assets, and personnel. </a:t>
            </a:r>
          </a:p>
          <a:p>
            <a:r>
              <a:rPr lang="en-US" sz="1400" b="1" dirty="0"/>
              <a:t>Hardware</a:t>
            </a:r>
          </a:p>
          <a:p>
            <a:pPr lvl="1"/>
            <a:r>
              <a:rPr lang="en-US" sz="1400" dirty="0"/>
              <a:t>Equipment used to support communications networks.</a:t>
            </a:r>
          </a:p>
          <a:p>
            <a:r>
              <a:rPr lang="en-US" sz="1400" b="1" dirty="0"/>
              <a:t>Human Resources</a:t>
            </a:r>
          </a:p>
          <a:p>
            <a:pPr lvl="1"/>
            <a:r>
              <a:rPr lang="en-US" sz="1400" dirty="0"/>
              <a:t>Processes and procedures relating to personnel within a company.</a:t>
            </a:r>
          </a:p>
          <a:p>
            <a:r>
              <a:rPr lang="en-US" sz="1400" b="1" dirty="0"/>
              <a:t>Industry Cooperation</a:t>
            </a:r>
          </a:p>
          <a:p>
            <a:pPr lvl="1"/>
            <a:r>
              <a:rPr lang="en-US" sz="1400" dirty="0"/>
              <a:t>Collaboration between separate business entities.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400" b="1" dirty="0"/>
              <a:t>Information Protection</a:t>
            </a:r>
          </a:p>
          <a:p>
            <a:pPr lvl="1"/>
            <a:r>
              <a:rPr lang="en-US" sz="1400" dirty="0"/>
              <a:t>Safeguarding the confidentiality and integrity of a company’s proprietary information.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Intrusion Detection</a:t>
            </a:r>
          </a:p>
          <a:p>
            <a:pPr lvl="1" eaLnBrk="0" hangingPunct="0">
              <a:defRPr/>
            </a:pPr>
            <a:r>
              <a:rPr lang="en-US" sz="1400" dirty="0"/>
              <a:t>Actions taken to alert users or administrators when an unauthorized entity has attempted or has succeeded in accessing a system or database.  This denotes cyber intrusion and does not cover physical intrusion.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Liaison</a:t>
            </a:r>
          </a:p>
          <a:p>
            <a:pPr lvl="1" eaLnBrk="0" hangingPunct="0">
              <a:defRPr/>
            </a:pPr>
            <a:r>
              <a:rPr lang="en-US" sz="1400" dirty="0"/>
              <a:t>Maintaining communications through a working relationship with other entities. </a:t>
            </a:r>
          </a:p>
          <a:p>
            <a:pPr marL="342900" lvl="1" indent="-342900" eaLnBrk="0" hangingPunct="0">
              <a:buFontTx/>
              <a:buChar char="•"/>
              <a:defRPr/>
            </a:pPr>
            <a:r>
              <a:rPr lang="en-US" sz="1400" b="1" dirty="0"/>
              <a:t>Material Movement</a:t>
            </a:r>
          </a:p>
          <a:p>
            <a:pPr lvl="1" eaLnBrk="0" hangingPunct="0">
              <a:defRPr/>
            </a:pPr>
            <a:r>
              <a:rPr lang="en-US" sz="1400" dirty="0"/>
              <a:t>Physical movement of materials (i.e., logistics).</a:t>
            </a:r>
          </a:p>
          <a:p>
            <a:pPr marL="342900" lvl="1" indent="-342900" eaLnBrk="0" hangingPunct="0">
              <a:buFontTx/>
              <a:buChar char="•"/>
              <a:defRPr/>
            </a:pPr>
            <a:r>
              <a:rPr lang="en-US" sz="1400" b="1" dirty="0"/>
              <a:t>Network Design</a:t>
            </a:r>
          </a:p>
          <a:p>
            <a:pPr lvl="1" eaLnBrk="0" hangingPunct="0">
              <a:defRPr/>
            </a:pPr>
            <a:r>
              <a:rPr lang="en-US" sz="1400" dirty="0"/>
              <a:t>Planning and configuration of communication networks.</a:t>
            </a:r>
          </a:p>
          <a:p>
            <a:pPr marL="342900" lvl="1" indent="-342900" eaLnBrk="0" hangingPunct="0">
              <a:buFontTx/>
              <a:buChar char="•"/>
              <a:defRPr/>
            </a:pPr>
            <a:r>
              <a:rPr lang="en-US" sz="1400" b="1" dirty="0"/>
              <a:t>Network Element</a:t>
            </a:r>
          </a:p>
          <a:p>
            <a:pPr lvl="1" eaLnBrk="0" hangingPunct="0">
              <a:defRPr/>
            </a:pPr>
            <a:r>
              <a:rPr lang="en-US" sz="1400" dirty="0"/>
              <a:t>Unique equipment that is a component of a network.</a:t>
            </a:r>
          </a:p>
          <a:p>
            <a:endParaRPr lang="en-US" sz="14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9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Practices Recommended Keywords (continued)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36916"/>
            <a:ext cx="11274552" cy="4355287"/>
          </a:xfrm>
        </p:spPr>
        <p:txBody>
          <a:bodyPr numCol="2"/>
          <a:lstStyle/>
          <a:p>
            <a:pPr marL="342900" lvl="1" indent="-342900" eaLnBrk="0" hangingPunct="0">
              <a:buFontTx/>
              <a:buChar char="•"/>
              <a:defRPr/>
            </a:pPr>
            <a:r>
              <a:rPr lang="en-US" sz="1400" b="1" dirty="0"/>
              <a:t>Network Interoperability</a:t>
            </a:r>
          </a:p>
          <a:p>
            <a:pPr lvl="1" eaLnBrk="0" hangingPunct="0">
              <a:defRPr/>
            </a:pPr>
            <a:r>
              <a:rPr lang="en-US" sz="1400" dirty="0"/>
              <a:t>Interaction of networks that must work together to provide communications. 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Network Operations</a:t>
            </a:r>
          </a:p>
          <a:p>
            <a:pPr lvl="1" eaLnBrk="0" hangingPunct="0">
              <a:defRPr/>
            </a:pPr>
            <a:r>
              <a:rPr lang="en-US" sz="1400" dirty="0"/>
              <a:t>Tasks required to operate a network.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Network Provisioning</a:t>
            </a:r>
          </a:p>
          <a:p>
            <a:pPr lvl="1" eaLnBrk="0" hangingPunct="0">
              <a:defRPr/>
            </a:pPr>
            <a:r>
              <a:rPr lang="en-US" sz="1400" dirty="0"/>
              <a:t>Steps taken to activate equipment/services in a network.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Pandemic</a:t>
            </a:r>
          </a:p>
          <a:p>
            <a:pPr lvl="1" eaLnBrk="0" hangingPunct="0">
              <a:defRPr/>
            </a:pPr>
            <a:r>
              <a:rPr lang="en-US" sz="1400" dirty="0"/>
              <a:t>Related to the preparation or reaction to wide-spread epidemic or epidemic in a specific area.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Physical Security Management</a:t>
            </a:r>
          </a:p>
          <a:p>
            <a:pPr lvl="1" eaLnBrk="0" hangingPunct="0">
              <a:defRPr/>
            </a:pPr>
            <a:r>
              <a:rPr lang="en-US" sz="1400" dirty="0"/>
              <a:t>Anything having to do with safeguarding the physical assets of the corporation.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Policy</a:t>
            </a:r>
          </a:p>
          <a:p>
            <a:pPr lvl="1" eaLnBrk="0" hangingPunct="0">
              <a:defRPr/>
            </a:pPr>
            <a:r>
              <a:rPr lang="en-US" sz="1400" dirty="0"/>
              <a:t>High level management statements of a desired condition (not detailed procedures).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Power</a:t>
            </a:r>
          </a:p>
          <a:p>
            <a:pPr lvl="1" eaLnBrk="0" hangingPunct="0">
              <a:defRPr/>
            </a:pPr>
            <a:r>
              <a:rPr lang="en-US" sz="1400" dirty="0"/>
              <a:t>Electrical systems (AC/DC) used to operate communications equipment.</a:t>
            </a:r>
          </a:p>
          <a:p>
            <a:pPr lvl="1" eaLnBrk="0" hangingPunct="0">
              <a:defRPr/>
            </a:pPr>
            <a:endParaRPr lang="en-US" sz="1400" dirty="0"/>
          </a:p>
          <a:p>
            <a:pPr lvl="1" eaLnBrk="0" hangingPunct="0">
              <a:defRPr/>
            </a:pPr>
            <a:endParaRPr lang="en-US" sz="1400" dirty="0"/>
          </a:p>
          <a:p>
            <a:pPr lvl="1" eaLnBrk="0" hangingPunct="0">
              <a:defRPr/>
            </a:pPr>
            <a:endParaRPr lang="en-US" sz="1400" dirty="0"/>
          </a:p>
          <a:p>
            <a:pPr lvl="1" eaLnBrk="0" hangingPunct="0">
              <a:defRPr/>
            </a:pPr>
            <a:endParaRPr lang="en-US" sz="1400" dirty="0"/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Procedures</a:t>
            </a:r>
          </a:p>
          <a:p>
            <a:pPr lvl="1" eaLnBrk="0" hangingPunct="0">
              <a:defRPr/>
            </a:pPr>
            <a:r>
              <a:rPr lang="en-US" sz="1400" dirty="0"/>
              <a:t>Instructions for specific tasks.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Public Safety</a:t>
            </a:r>
          </a:p>
          <a:p>
            <a:pPr lvl="1" eaLnBrk="0" hangingPunct="0">
              <a:defRPr/>
            </a:pPr>
            <a:r>
              <a:rPr lang="en-US" sz="1400" dirty="0"/>
              <a:t>Related to emergencies and 9-1-1 services used by individuals or corporations.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Security Systems</a:t>
            </a:r>
          </a:p>
          <a:p>
            <a:pPr lvl="1" eaLnBrk="0" hangingPunct="0">
              <a:defRPr/>
            </a:pPr>
            <a:r>
              <a:rPr lang="en-US" sz="1400" dirty="0"/>
              <a:t>Hardware/Software devices specifically used to monitor and control security.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Software</a:t>
            </a:r>
          </a:p>
          <a:p>
            <a:pPr lvl="1" eaLnBrk="0" hangingPunct="0">
              <a:defRPr/>
            </a:pPr>
            <a:r>
              <a:rPr lang="en-US" sz="1400" dirty="0"/>
              <a:t>Code specific to running communications equipment.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Supervision</a:t>
            </a:r>
          </a:p>
          <a:p>
            <a:pPr lvl="1" eaLnBrk="0" hangingPunct="0">
              <a:defRPr/>
            </a:pPr>
            <a:r>
              <a:rPr lang="en-US" sz="1400" dirty="0"/>
              <a:t>Direct management of tasks workers.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Technical Support</a:t>
            </a:r>
          </a:p>
          <a:p>
            <a:pPr lvl="1" eaLnBrk="0" hangingPunct="0">
              <a:defRPr/>
            </a:pPr>
            <a:r>
              <a:rPr lang="en-US" sz="1400" dirty="0"/>
              <a:t>Providing assistance in installing, maintaining, or restoring equipment.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Training &amp; Awareness</a:t>
            </a:r>
          </a:p>
          <a:p>
            <a:pPr lvl="1" eaLnBrk="0" hangingPunct="0">
              <a:defRPr/>
            </a:pPr>
            <a:r>
              <a:rPr lang="en-US" sz="1400" dirty="0"/>
              <a:t>Company provided instruction or other means of education on specific topics.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Visitors</a:t>
            </a:r>
          </a:p>
          <a:p>
            <a:pPr lvl="1" eaLnBrk="0" hangingPunct="0">
              <a:defRPr/>
            </a:pPr>
            <a:r>
              <a:rPr lang="en-US" sz="1400" dirty="0"/>
              <a:t>Individuals who are not employees/contractors/vendors.</a:t>
            </a:r>
          </a:p>
          <a:p>
            <a:endParaRPr lang="en-US" sz="14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2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FCC Best Practices Website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34" y="1098958"/>
            <a:ext cx="11697677" cy="486699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Direct link: </a:t>
            </a:r>
            <a:r>
              <a:rPr lang="en-US" sz="1800" dirty="0">
                <a:hlinkClick r:id="rId2"/>
              </a:rPr>
              <a:t>https://opendata.fcc.gov/Public-Safety/CSRIC-Best-Practices/qb45-rw2t/data</a:t>
            </a:r>
            <a:r>
              <a:rPr lang="en-US" sz="1800" dirty="0"/>
              <a:t> (</a:t>
            </a:r>
            <a:r>
              <a:rPr lang="en-US" sz="1800" dirty="0" err="1"/>
              <a:t>url</a:t>
            </a:r>
            <a:r>
              <a:rPr lang="en-US" sz="1800" dirty="0"/>
              <a:t> last validated 2/10/20)</a:t>
            </a:r>
          </a:p>
          <a:p>
            <a:pPr marL="0" indent="0">
              <a:buNone/>
            </a:pPr>
            <a:r>
              <a:rPr lang="en-US" sz="1800" dirty="0"/>
              <a:t>Also linked on NORS webpage: </a:t>
            </a:r>
            <a:r>
              <a:rPr lang="en-US" sz="1800" dirty="0">
                <a:hlinkClick r:id="rId3"/>
              </a:rPr>
              <a:t>https://www.fcc.gov/network-outage-reporting-system-nors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F501A1-1375-4C24-85E7-D55F81BB54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20"/>
          <a:stretch/>
        </p:blipFill>
        <p:spPr>
          <a:xfrm>
            <a:off x="950428" y="2200996"/>
            <a:ext cx="9980427" cy="39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4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ATIS Best Practices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4B09FE-D20B-4CD6-9071-CE616D9BF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205" y="2377325"/>
            <a:ext cx="9106414" cy="3599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AF60F9-AD9E-436D-88E6-4B03A1CECF8E}"/>
              </a:ext>
            </a:extLst>
          </p:cNvPr>
          <p:cNvSpPr txBox="1"/>
          <p:nvPr/>
        </p:nvSpPr>
        <p:spPr>
          <a:xfrm>
            <a:off x="931178" y="1235150"/>
            <a:ext cx="10335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link: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https://bp.atis.org/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5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NRSC Membership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learn more about NRSC initiatives and the advantages of participating through ATIS, please contact:</a:t>
            </a:r>
          </a:p>
          <a:p>
            <a:pPr marL="0" indent="0">
              <a:buNone/>
            </a:pPr>
            <a:r>
              <a:rPr lang="en-US" dirty="0"/>
              <a:t>Jackie Wohlgemuth, ATIS Senior Manager - Global Standards Development (</a:t>
            </a:r>
            <a:r>
              <a:rPr lang="en-US" dirty="0">
                <a:hlinkClick r:id="rId2"/>
              </a:rPr>
              <a:t>jwohlgemuth@atis.org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- or - </a:t>
            </a:r>
          </a:p>
          <a:p>
            <a:pPr marL="0" indent="0">
              <a:buNone/>
            </a:pPr>
            <a:r>
              <a:rPr lang="en-US" dirty="0"/>
              <a:t>Rich Moran, Director of Membership (</a:t>
            </a:r>
            <a:r>
              <a:rPr lang="en-US" dirty="0">
                <a:hlinkClick r:id="rId3"/>
              </a:rPr>
              <a:t>rmoran@atis.org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NRSC Website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http://www.atis.org/nrsc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6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Practices Guidelines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Proven through actual implementation – more than “just a good idea”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Address classes of problems (rather than one-time issues)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A single concept should be captured in each practice (one thought, one practice)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Should not endorse specific commercial documents, products, or services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Developed through rigorous deliberation and expert consensus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Confirmed by a broad set of stakeholders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Should not be assumed to be applicable in all situations or to all industry types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Does not imply mandatory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3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 Format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defTabSz="914400" eaLnBrk="0" hangingPunct="0">
              <a:spcBef>
                <a:spcPct val="0"/>
              </a:spcBef>
              <a:buNone/>
            </a:pPr>
            <a:r>
              <a:rPr lang="en-US" b="1" dirty="0"/>
              <a:t>All Best Practices should follow the format of:</a:t>
            </a:r>
          </a:p>
          <a:p>
            <a:pPr marL="0" indent="0" algn="ctr" defTabSz="914400" eaLnBrk="0" hangingPunct="0">
              <a:spcBef>
                <a:spcPct val="0"/>
              </a:spcBef>
              <a:buNone/>
            </a:pPr>
            <a:r>
              <a:rPr lang="en-US" b="1" dirty="0"/>
              <a:t>“__________________ should ___________________”</a:t>
            </a:r>
          </a:p>
          <a:p>
            <a:pPr marL="0" indent="0" defTabSz="914400" eaLnBrk="0" hangingPunct="0">
              <a:spcBef>
                <a:spcPct val="0"/>
              </a:spcBef>
              <a:buNone/>
            </a:pPr>
            <a:endParaRPr lang="en-US" dirty="0"/>
          </a:p>
          <a:p>
            <a:pPr defTabSz="914400" eaLnBrk="0" hangingPunct="0">
              <a:spcBef>
                <a:spcPct val="0"/>
              </a:spcBef>
            </a:pPr>
            <a:r>
              <a:rPr lang="en-US" b="1" u="sng" dirty="0"/>
              <a:t>1st blank “Who”:</a:t>
            </a:r>
            <a:r>
              <a:rPr lang="en-US" dirty="0"/>
              <a:t> consists of the implementer (i.e., Network Operators, Service Providers, Equipment Suppliers, Property Managers, Public Safety, Government)</a:t>
            </a:r>
          </a:p>
          <a:p>
            <a:pPr defTabSz="914400" eaLnBrk="0" hangingPunct="0">
              <a:spcBef>
                <a:spcPct val="0"/>
              </a:spcBef>
            </a:pPr>
            <a:endParaRPr lang="en-US" dirty="0"/>
          </a:p>
          <a:p>
            <a:pPr defTabSz="914400" eaLnBrk="0" hangingPunct="0">
              <a:spcBef>
                <a:spcPct val="0"/>
              </a:spcBef>
            </a:pPr>
            <a:r>
              <a:rPr lang="en-US" b="1" u="sng" dirty="0"/>
              <a:t>2nd blank “What”:</a:t>
            </a:r>
            <a:r>
              <a:rPr lang="en-US" dirty="0"/>
              <a:t> consists of the Best Practice. The Best Practice may include the use of a modifier after the word “should” (e.g., </a:t>
            </a:r>
            <a:r>
              <a:rPr lang="en-US" u="sng" dirty="0"/>
              <a:t>Network Operators</a:t>
            </a:r>
            <a:r>
              <a:rPr lang="en-US" dirty="0"/>
              <a:t> should </a:t>
            </a:r>
            <a:r>
              <a:rPr lang="en-US" u="sng" dirty="0"/>
              <a:t>consider, etc</a:t>
            </a:r>
            <a:r>
              <a:rPr lang="en-US" dirty="0"/>
              <a:t>.)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8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defTabSz="914400" eaLnBrk="0" hangingPunct="0">
              <a:spcBef>
                <a:spcPct val="0"/>
              </a:spcBef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lvl="1" indent="0" defTabSz="914400" eaLnBrk="0" hangingPunct="0">
              <a:spcBef>
                <a:spcPct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Network Operators, Service Providers and Equipment Suppliers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should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ensure that all network infrastructure equipment meets the minimum requirements of ANSI T1.319 (fire resistance). </a:t>
            </a:r>
          </a:p>
          <a:p>
            <a:pPr marL="0" lvl="1" indent="0" defTabSz="914400" eaLnBrk="0" hangingPunct="0">
              <a:spcBef>
                <a:spcPct val="0"/>
              </a:spcBef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lvl="1" indent="0" defTabSz="914400" eaLnBrk="0" hangingPunct="0">
              <a:spcBef>
                <a:spcPct val="0"/>
              </a:spcBef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lvl="1" indent="0" defTabSz="914400" eaLnBrk="0" hangingPunct="0">
              <a:spcBef>
                <a:spcPct val="0"/>
              </a:spcBef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lvl="1" indent="0" defTabSz="914400" eaLnBrk="0" hangingPunct="0">
              <a:spcBef>
                <a:spcPct val="0"/>
              </a:spcBef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lvl="1" indent="0" defTabSz="914400" eaLnBrk="0" hangingPunct="0">
              <a:spcBef>
                <a:spcPct val="0"/>
              </a:spcBef>
              <a:buNone/>
            </a:pPr>
            <a:r>
              <a:rPr lang="en-US" dirty="0">
                <a:solidFill>
                  <a:srgbClr val="FF6600"/>
                </a:solidFill>
              </a:rPr>
              <a:t>In order to prevent fire. GR63 NEBS Requirements: Physical Protection, Telcordia at http://telecom-info.telcordia.com/site-cgi/ido/docs2.pl?ID=170086171&amp;page=home; ATIS-0600319.2008 Equipment Assemblies—Fire Propagation Risk Assessment Criteria at http://www.atis.org/docstore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  <p:sp>
        <p:nvSpPr>
          <p:cNvPr id="7" name="Line Callout 1 7">
            <a:extLst>
              <a:ext uri="{FF2B5EF4-FFF2-40B4-BE49-F238E27FC236}">
                <a16:creationId xmlns:a16="http://schemas.microsoft.com/office/drawing/2014/main" id="{0EF9E655-6254-465F-BB45-EB239FB4B922}"/>
              </a:ext>
            </a:extLst>
          </p:cNvPr>
          <p:cNvSpPr>
            <a:spLocks/>
          </p:cNvSpPr>
          <p:nvPr/>
        </p:nvSpPr>
        <p:spPr bwMode="auto">
          <a:xfrm>
            <a:off x="550506" y="2665692"/>
            <a:ext cx="2971800" cy="779132"/>
          </a:xfrm>
          <a:prstGeom prst="borderCallout1">
            <a:avLst>
              <a:gd name="adj1" fmla="val 102635"/>
              <a:gd name="adj2" fmla="val 50396"/>
              <a:gd name="adj3" fmla="val 136310"/>
              <a:gd name="adj4" fmla="val 58497"/>
            </a:avLst>
          </a:prstGeom>
          <a:noFill/>
          <a:ln w="254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 sz="16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Supporting information, found in Reference section.  </a:t>
            </a:r>
          </a:p>
        </p:txBody>
      </p:sp>
      <p:sp>
        <p:nvSpPr>
          <p:cNvPr id="8" name="Line Callout 1 8">
            <a:extLst>
              <a:ext uri="{FF2B5EF4-FFF2-40B4-BE49-F238E27FC236}">
                <a16:creationId xmlns:a16="http://schemas.microsoft.com/office/drawing/2014/main" id="{E0984038-CC98-4D78-A382-EFB3FACF7BA9}"/>
              </a:ext>
            </a:extLst>
          </p:cNvPr>
          <p:cNvSpPr>
            <a:spLocks/>
          </p:cNvSpPr>
          <p:nvPr/>
        </p:nvSpPr>
        <p:spPr bwMode="auto">
          <a:xfrm>
            <a:off x="4447339" y="4917228"/>
            <a:ext cx="2971800" cy="779132"/>
          </a:xfrm>
          <a:prstGeom prst="borderCallout1">
            <a:avLst>
              <a:gd name="adj1" fmla="val -1789"/>
              <a:gd name="adj2" fmla="val 49917"/>
              <a:gd name="adj3" fmla="val -37539"/>
              <a:gd name="adj4" fmla="val 40801"/>
            </a:avLst>
          </a:prstGeom>
          <a:noFill/>
          <a:ln w="254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 sz="16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be located in the reference section. Does not belong in actual BP.</a:t>
            </a:r>
          </a:p>
        </p:txBody>
      </p:sp>
      <p:sp>
        <p:nvSpPr>
          <p:cNvPr id="9" name="Line Callout 1 4">
            <a:extLst>
              <a:ext uri="{FF2B5EF4-FFF2-40B4-BE49-F238E27FC236}">
                <a16:creationId xmlns:a16="http://schemas.microsoft.com/office/drawing/2014/main" id="{1E20E8A9-BB0A-43B9-8864-338622C4520F}"/>
              </a:ext>
            </a:extLst>
          </p:cNvPr>
          <p:cNvSpPr>
            <a:spLocks/>
          </p:cNvSpPr>
          <p:nvPr/>
        </p:nvSpPr>
        <p:spPr bwMode="auto">
          <a:xfrm>
            <a:off x="5593927" y="950240"/>
            <a:ext cx="1113069" cy="768087"/>
          </a:xfrm>
          <a:prstGeom prst="borderCallout1">
            <a:avLst>
              <a:gd name="adj1" fmla="val 100043"/>
              <a:gd name="adj2" fmla="val 50165"/>
              <a:gd name="adj3" fmla="val 133818"/>
              <a:gd name="adj4" fmla="val 63710"/>
            </a:avLst>
          </a:prstGeom>
          <a:noFill/>
          <a:ln w="25400">
            <a:solidFill>
              <a:srgbClr val="C00000"/>
            </a:solidFill>
            <a:miter lim="800000"/>
            <a:headEnd/>
            <a:tailEnd type="stealth" w="med" len="med"/>
          </a:ln>
          <a:effectLst/>
        </p:spPr>
        <p:txBody>
          <a:bodyPr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Blank- WHO</a:t>
            </a:r>
          </a:p>
        </p:txBody>
      </p:sp>
      <p:sp>
        <p:nvSpPr>
          <p:cNvPr id="10" name="Line Callout 1 5">
            <a:extLst>
              <a:ext uri="{FF2B5EF4-FFF2-40B4-BE49-F238E27FC236}">
                <a16:creationId xmlns:a16="http://schemas.microsoft.com/office/drawing/2014/main" id="{2DC054A3-8FDA-4904-B34C-962A8088E76E}"/>
              </a:ext>
            </a:extLst>
          </p:cNvPr>
          <p:cNvSpPr>
            <a:spLocks/>
          </p:cNvSpPr>
          <p:nvPr/>
        </p:nvSpPr>
        <p:spPr bwMode="auto">
          <a:xfrm>
            <a:off x="7391143" y="956946"/>
            <a:ext cx="1113069" cy="686731"/>
          </a:xfrm>
          <a:prstGeom prst="borderCallout1">
            <a:avLst>
              <a:gd name="adj1" fmla="val 101521"/>
              <a:gd name="adj2" fmla="val 47938"/>
              <a:gd name="adj3" fmla="val 153932"/>
              <a:gd name="adj4" fmla="val 48639"/>
            </a:avLst>
          </a:prstGeom>
          <a:noFill/>
          <a:ln w="2540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 sz="14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Modifier</a:t>
            </a:r>
          </a:p>
        </p:txBody>
      </p:sp>
      <p:sp>
        <p:nvSpPr>
          <p:cNvPr id="11" name="Line Callout 1 6">
            <a:extLst>
              <a:ext uri="{FF2B5EF4-FFF2-40B4-BE49-F238E27FC236}">
                <a16:creationId xmlns:a16="http://schemas.microsoft.com/office/drawing/2014/main" id="{B464E704-147A-4BC0-8400-524C8BDB0C39}"/>
              </a:ext>
            </a:extLst>
          </p:cNvPr>
          <p:cNvSpPr>
            <a:spLocks/>
          </p:cNvSpPr>
          <p:nvPr/>
        </p:nvSpPr>
        <p:spPr bwMode="auto">
          <a:xfrm>
            <a:off x="9665526" y="948472"/>
            <a:ext cx="1184148" cy="755404"/>
          </a:xfrm>
          <a:prstGeom prst="borderCallout1">
            <a:avLst>
              <a:gd name="adj1" fmla="val 103102"/>
              <a:gd name="adj2" fmla="val 52707"/>
              <a:gd name="adj3" fmla="val 134018"/>
              <a:gd name="adj4" fmla="val 28217"/>
            </a:avLst>
          </a:prstGeom>
          <a:noFill/>
          <a:ln w="25400">
            <a:solidFill>
              <a:srgbClr val="0F1D8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 sz="1600" b="1" dirty="0">
                <a:solidFill>
                  <a:srgbClr val="0F1D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Blank- WHAT</a:t>
            </a:r>
          </a:p>
        </p:txBody>
      </p:sp>
    </p:spTree>
    <p:extLst>
      <p:ext uri="{BB962C8B-B14F-4D97-AF65-F5344CB8AC3E}">
        <p14:creationId xmlns:p14="http://schemas.microsoft.com/office/powerpoint/2010/main" val="415909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 Numbering Format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7727"/>
            <a:ext cx="11274552" cy="44305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existing NRIC/CSRIC Best Practices:</a:t>
            </a:r>
          </a:p>
          <a:p>
            <a:r>
              <a:rPr lang="en-US" sz="2000" dirty="0"/>
              <a:t>	Each Best Practice has a unique numbering format: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/>
              <a:t>XX - YY - Z###</a:t>
            </a:r>
          </a:p>
          <a:p>
            <a:r>
              <a:rPr lang="en-US" sz="2000" dirty="0"/>
              <a:t>	</a:t>
            </a:r>
            <a:r>
              <a:rPr lang="en-US" sz="2000" b="1" dirty="0">
                <a:highlight>
                  <a:srgbClr val="FFFF00"/>
                </a:highlight>
              </a:rPr>
              <a:t>XX</a:t>
            </a:r>
            <a:r>
              <a:rPr lang="en-US" sz="2000" dirty="0"/>
              <a:t> = the current, or most recent, NRIC/CSRIC Council </a:t>
            </a:r>
            <a:br>
              <a:rPr lang="en-US" sz="2000" dirty="0"/>
            </a:br>
            <a:r>
              <a:rPr lang="en-US" sz="2000" dirty="0"/>
              <a:t>			(e.g., 8 in 2009-2010) </a:t>
            </a:r>
          </a:p>
          <a:p>
            <a:r>
              <a:rPr lang="en-US" sz="2000" dirty="0"/>
              <a:t>	</a:t>
            </a:r>
            <a:r>
              <a:rPr lang="en-US" sz="2000" b="1" dirty="0">
                <a:highlight>
                  <a:srgbClr val="00FF00"/>
                </a:highlight>
              </a:rPr>
              <a:t>YY</a:t>
            </a:r>
            <a:r>
              <a:rPr lang="en-US" sz="2000" b="1" dirty="0"/>
              <a:t> </a:t>
            </a:r>
            <a:r>
              <a:rPr lang="en-US" sz="2000" dirty="0"/>
              <a:t>= the Council in which the Best Practice was last edited</a:t>
            </a:r>
          </a:p>
          <a:p>
            <a:pPr lvl="0"/>
            <a:r>
              <a:rPr lang="en-US" sz="2000" dirty="0"/>
              <a:t>	</a:t>
            </a:r>
            <a:r>
              <a:rPr lang="en-US" sz="2000" b="1" dirty="0"/>
              <a:t>Z</a:t>
            </a:r>
            <a:r>
              <a:rPr lang="en-US" sz="2000" dirty="0"/>
              <a:t> =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0 and 4 for Network Reliability and Interoperability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1 for Disaster Recovery and Mutual Aid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3 for Public Safety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5 for Physical Security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8 and 9 for Cyber Security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</a:t>
            </a:r>
            <a:r>
              <a:rPr lang="en-US" sz="2000" b="1" dirty="0"/>
              <a:t>### </a:t>
            </a:r>
            <a:r>
              <a:rPr lang="en-US" sz="2000" dirty="0"/>
              <a:t>= any digits, where every Best Practice has a unique Z###</a:t>
            </a:r>
          </a:p>
          <a:p>
            <a:endParaRPr lang="en-US" sz="20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A02C75-A18A-4FFC-B598-9C47F0EB4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553863"/>
              </p:ext>
            </p:extLst>
          </p:nvPr>
        </p:nvGraphicFramePr>
        <p:xfrm>
          <a:off x="8442961" y="1269174"/>
          <a:ext cx="3052348" cy="5220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138">
                  <a:extLst>
                    <a:ext uri="{9D8B030D-6E8A-4147-A177-3AD203B41FA5}">
                      <a16:colId xmlns:a16="http://schemas.microsoft.com/office/drawing/2014/main" val="1109570801"/>
                    </a:ext>
                  </a:extLst>
                </a:gridCol>
                <a:gridCol w="1052999">
                  <a:extLst>
                    <a:ext uri="{9D8B030D-6E8A-4147-A177-3AD203B41FA5}">
                      <a16:colId xmlns:a16="http://schemas.microsoft.com/office/drawing/2014/main" val="3984057211"/>
                    </a:ext>
                  </a:extLst>
                </a:gridCol>
                <a:gridCol w="1120211">
                  <a:extLst>
                    <a:ext uri="{9D8B030D-6E8A-4147-A177-3AD203B41FA5}">
                      <a16:colId xmlns:a16="http://schemas.microsoft.com/office/drawing/2014/main" val="1479711182"/>
                    </a:ext>
                  </a:extLst>
                </a:gridCol>
              </a:tblGrid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CS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</a:t>
                      </a: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-YY-ZZZZ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XX-</a:t>
                      </a: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YY</a:t>
                      </a: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-ZZZZ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702426363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NRIC III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619546683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NRIC IV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919912154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NRIC V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976650304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NRIC VI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4102189589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NRIC VII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117615760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NRIC VIII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094855803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356744731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568759292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III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917141444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IV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852472227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V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70922179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VI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4027950269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VII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724341743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VIII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758265245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CSRUC IX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96646035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X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725490495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XI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11798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23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2000" dirty="0"/>
              <a:t>For each new Best Practice (BP) identify:</a:t>
            </a:r>
          </a:p>
          <a:p>
            <a:r>
              <a:rPr lang="en-US" sz="2000" dirty="0"/>
              <a:t>Recommended Category</a:t>
            </a:r>
            <a:endParaRPr lang="en-US" sz="2000" baseline="30000" dirty="0"/>
          </a:p>
          <a:p>
            <a:pPr lvl="1"/>
            <a:r>
              <a:rPr lang="en-US" sz="1800" dirty="0"/>
              <a:t>Public Safety &amp; Disaster</a:t>
            </a:r>
          </a:p>
          <a:p>
            <a:pPr lvl="1"/>
            <a:r>
              <a:rPr lang="en-US" sz="1800" dirty="0"/>
              <a:t>Standard</a:t>
            </a:r>
          </a:p>
          <a:p>
            <a:r>
              <a:rPr lang="en-US" sz="2000" dirty="0"/>
              <a:t>Industry Role(s)</a:t>
            </a:r>
          </a:p>
          <a:p>
            <a:r>
              <a:rPr lang="en-US" sz="2000" dirty="0"/>
              <a:t>Network Type(s)</a:t>
            </a:r>
          </a:p>
          <a:p>
            <a:r>
              <a:rPr lang="en-US" sz="2000" dirty="0"/>
              <a:t>Applicable Keyword(s)</a:t>
            </a:r>
          </a:p>
          <a:p>
            <a:r>
              <a:rPr lang="en-US" sz="2000" dirty="0"/>
              <a:t>Reference/Comments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Recommended Category (for number assignment purposes)</a:t>
            </a:r>
          </a:p>
          <a:p>
            <a:pPr lvl="1"/>
            <a:r>
              <a:rPr lang="en-US" sz="1800" dirty="0"/>
              <a:t>Network Reliability and Interoperability</a:t>
            </a:r>
          </a:p>
          <a:p>
            <a:pPr lvl="1"/>
            <a:r>
              <a:rPr lang="en-US" sz="1800" dirty="0"/>
              <a:t>Disaster Recovery and Mutual Aid</a:t>
            </a:r>
          </a:p>
          <a:p>
            <a:pPr lvl="1"/>
            <a:r>
              <a:rPr lang="en-US" sz="1800" dirty="0"/>
              <a:t>Public Safety</a:t>
            </a:r>
          </a:p>
          <a:p>
            <a:pPr lvl="1"/>
            <a:r>
              <a:rPr lang="en-US" sz="1800" dirty="0"/>
              <a:t>Physical Security</a:t>
            </a:r>
          </a:p>
          <a:p>
            <a:pPr lvl="1"/>
            <a:r>
              <a:rPr lang="en-US" sz="1800" dirty="0"/>
              <a:t>Cyber Security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 Network Types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55578"/>
            <a:ext cx="11274552" cy="4355287"/>
          </a:xfrm>
        </p:spPr>
        <p:txBody>
          <a:bodyPr/>
          <a:lstStyle/>
          <a:p>
            <a:r>
              <a:rPr lang="en-US" sz="1800" b="1" dirty="0"/>
              <a:t>Cable</a:t>
            </a:r>
          </a:p>
          <a:p>
            <a:pPr lvl="1"/>
            <a:r>
              <a:rPr lang="en-US" sz="1600" dirty="0"/>
              <a:t>An entity that provides communications through direct connectivity, predominantly by coaxial cable or optical fiber, between the serving central office and end user location(s).</a:t>
            </a:r>
          </a:p>
          <a:p>
            <a:r>
              <a:rPr lang="en-US" sz="1800" b="1" dirty="0"/>
              <a:t>Internet/Data</a:t>
            </a:r>
          </a:p>
          <a:p>
            <a:pPr lvl="1"/>
            <a:r>
              <a:rPr lang="en-US" sz="1600" dirty="0"/>
              <a:t>An entity that provides internet and/or data communications through direct connectivity, predominantly by wire, coaxial cable, or optical fiber, between facilities-based and non-facilities-based serving networks and end user location(s). </a:t>
            </a:r>
          </a:p>
          <a:p>
            <a:r>
              <a:rPr lang="en-US" sz="1800" b="1" dirty="0"/>
              <a:t>Satellite</a:t>
            </a:r>
          </a:p>
          <a:p>
            <a:pPr lvl="1"/>
            <a:r>
              <a:rPr lang="en-US" sz="1600" dirty="0"/>
              <a:t>An entity that provides communications through satellite connectivity. </a:t>
            </a:r>
          </a:p>
          <a:p>
            <a:r>
              <a:rPr lang="en-US" sz="1800" b="1" dirty="0"/>
              <a:t>Wireless</a:t>
            </a:r>
          </a:p>
          <a:p>
            <a:pPr lvl="1"/>
            <a:r>
              <a:rPr lang="en-US" sz="1600" dirty="0"/>
              <a:t>An entity that provides communications through radio spectrum allocation and/or CMRS networks between the mobile switching center(s) and end users. </a:t>
            </a:r>
          </a:p>
          <a:p>
            <a:r>
              <a:rPr lang="en-US" sz="1800" b="1" dirty="0"/>
              <a:t>Wireline</a:t>
            </a:r>
          </a:p>
          <a:p>
            <a:pPr lvl="1"/>
            <a:r>
              <a:rPr lang="en-US" sz="1600" dirty="0"/>
              <a:t>An entity that provides communications through direct connectivity, predominantly by wire or optical fiber, between the serving central office and end user location(s).</a:t>
            </a:r>
          </a:p>
          <a:p>
            <a:endParaRPr lang="en-US" sz="16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8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Practices Industry Roles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46247"/>
            <a:ext cx="11274552" cy="4355287"/>
          </a:xfrm>
        </p:spPr>
        <p:txBody>
          <a:bodyPr/>
          <a:lstStyle/>
          <a:p>
            <a:r>
              <a:rPr lang="en-US" sz="1800" b="1" dirty="0"/>
              <a:t>Network Operators</a:t>
            </a:r>
          </a:p>
          <a:p>
            <a:pPr lvl="1"/>
            <a:r>
              <a:rPr lang="en-US" sz="1600" dirty="0"/>
              <a:t>An entity responsible for the operation, administration, maintenance, and provisioning (OAM&amp;P) of communications networks.</a:t>
            </a:r>
          </a:p>
          <a:p>
            <a:pPr lvl="0"/>
            <a:r>
              <a:rPr lang="en-US" sz="1800" b="1" dirty="0"/>
              <a:t>Service Providers</a:t>
            </a:r>
          </a:p>
          <a:p>
            <a:pPr lvl="1"/>
            <a:r>
              <a:rPr lang="en-US" sz="1600" dirty="0"/>
              <a:t>An entity responsible for providing communications services for consumer and business customers.</a:t>
            </a:r>
          </a:p>
          <a:p>
            <a:pPr lvl="0"/>
            <a:r>
              <a:rPr lang="en-US" sz="1800" b="1" dirty="0"/>
              <a:t>Equipment Suppliers</a:t>
            </a:r>
          </a:p>
          <a:p>
            <a:pPr lvl="1"/>
            <a:r>
              <a:rPr lang="en-US" sz="1600" dirty="0"/>
              <a:t>An organization whose business is to supply network operators and service providers with equipment or software required to render reliable network service.</a:t>
            </a:r>
          </a:p>
          <a:p>
            <a:r>
              <a:rPr lang="en-US" sz="1800" b="1" dirty="0"/>
              <a:t>Property Managers</a:t>
            </a:r>
          </a:p>
          <a:p>
            <a:pPr lvl="1"/>
            <a:r>
              <a:rPr lang="en-US" sz="1600" dirty="0"/>
              <a:t>An entity responsible for the operation of a physical location that houses communications equipment.</a:t>
            </a:r>
          </a:p>
          <a:p>
            <a:r>
              <a:rPr lang="en-US" sz="1800" b="1" dirty="0"/>
              <a:t>Public Safety</a:t>
            </a:r>
          </a:p>
          <a:p>
            <a:pPr lvl="1"/>
            <a:r>
              <a:rPr lang="en-US" sz="1600" dirty="0"/>
              <a:t>An entity that administers and/or operates a Public Safety Answering Point (PSAP) or the public safety network.  </a:t>
            </a:r>
          </a:p>
          <a:p>
            <a:r>
              <a:rPr lang="en-US" sz="1800" b="1" dirty="0"/>
              <a:t>Government</a:t>
            </a:r>
          </a:p>
          <a:p>
            <a:pPr lvl="1"/>
            <a:r>
              <a:rPr lang="en-US" sz="1600" dirty="0"/>
              <a:t>A federal, state, tribal, or local government agency.</a:t>
            </a:r>
          </a:p>
          <a:p>
            <a:endParaRPr lang="en-US" sz="18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Categories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Public Safety &amp; Disaster</a:t>
            </a:r>
          </a:p>
          <a:p>
            <a:pPr lvl="1"/>
            <a:r>
              <a:rPr lang="en-US" sz="1600" dirty="0"/>
              <a:t>Best Practices that are deemed vital for 911 mechanisms (e.g., keeps 911 up) and those that promote widespread recovery following a disaster.</a:t>
            </a:r>
          </a:p>
          <a:p>
            <a:r>
              <a:rPr lang="en-US" sz="1800" b="1" dirty="0"/>
              <a:t>Standard</a:t>
            </a:r>
          </a:p>
          <a:p>
            <a:pPr lvl="1"/>
            <a:r>
              <a:rPr lang="en-US" sz="1600" b="1" dirty="0"/>
              <a:t> </a:t>
            </a:r>
            <a:r>
              <a:rPr lang="en-US" sz="1600" dirty="0"/>
              <a:t>All other Best Practices.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98480"/>
      </p:ext>
    </p:extLst>
  </p:cSld>
  <p:clrMapOvr>
    <a:masterClrMapping/>
  </p:clrMapOvr>
</p:sld>
</file>

<file path=ppt/theme/theme1.xml><?xml version="1.0" encoding="utf-8"?>
<a:theme xmlns:a="http://schemas.openxmlformats.org/drawingml/2006/main" name="at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2EB3E70E283418C9EA32A89AB8292" ma:contentTypeVersion="12" ma:contentTypeDescription="Create a new document." ma:contentTypeScope="" ma:versionID="52f93459134e7a001f1f108d657f0461">
  <xsd:schema xmlns:xsd="http://www.w3.org/2001/XMLSchema" xmlns:xs="http://www.w3.org/2001/XMLSchema" xmlns:p="http://schemas.microsoft.com/office/2006/metadata/properties" xmlns:ns2="fdfba2c9-0271-4427-af80-f8bed3722a0a" xmlns:ns3="7bc8ab99-10ba-417f-ba97-b8d9d42f191b" targetNamespace="http://schemas.microsoft.com/office/2006/metadata/properties" ma:root="true" ma:fieldsID="cad7688e6725e43345932f7f369b8190" ns2:_="" ns3:_="">
    <xsd:import namespace="fdfba2c9-0271-4427-af80-f8bed3722a0a"/>
    <xsd:import namespace="7bc8ab99-10ba-417f-ba97-b8d9d42f19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ba2c9-0271-4427-af80-f8bed3722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8ab99-10ba-417f-ba97-b8d9d42f19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73C15B-29A5-46CC-8367-6422AC7612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BC885B-DBD9-44F9-9664-70492C5216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A8F02E-5A76-444E-A08E-92A25A5BAF15}"/>
</file>

<file path=docProps/app.xml><?xml version="1.0" encoding="utf-8"?>
<Properties xmlns="http://schemas.openxmlformats.org/officeDocument/2006/extended-properties" xmlns:vt="http://schemas.openxmlformats.org/officeDocument/2006/docPropsVTypes">
  <Template>atis</Template>
  <TotalTime>703</TotalTime>
  <Words>1586</Words>
  <Application>Microsoft Office PowerPoint</Application>
  <PresentationFormat>Widescreen</PresentationFormat>
  <Paragraphs>260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atis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Hank Daugherty</dc:creator>
  <cp:lastModifiedBy>Michelle Kelley</cp:lastModifiedBy>
  <cp:revision>85</cp:revision>
  <cp:lastPrinted>2016-06-21T20:27:56Z</cp:lastPrinted>
  <dcterms:created xsi:type="dcterms:W3CDTF">2017-03-02T19:43:29Z</dcterms:created>
  <dcterms:modified xsi:type="dcterms:W3CDTF">2022-04-21T15:07:35Z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0x010100DF22EB3E70E283418C9EA32A89AB8292</vt:lpwstr>
  </property>
</Properties>
</file>